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80" r:id="rId3"/>
    <p:sldId id="281" r:id="rId4"/>
    <p:sldId id="278" r:id="rId5"/>
    <p:sldId id="271" r:id="rId6"/>
    <p:sldId id="269" r:id="rId7"/>
    <p:sldId id="277" r:id="rId8"/>
    <p:sldId id="273" r:id="rId9"/>
    <p:sldId id="272" r:id="rId10"/>
    <p:sldId id="275" r:id="rId11"/>
    <p:sldId id="274" r:id="rId12"/>
    <p:sldId id="279" r:id="rId13"/>
    <p:sldId id="268" r:id="rId14"/>
    <p:sldId id="276" r:id="rId15"/>
    <p:sldId id="266" r:id="rId1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9008"/>
    <a:srgbClr val="119CE3"/>
    <a:srgbClr val="1E662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5647" autoAdjust="0"/>
  </p:normalViewPr>
  <p:slideViewPr>
    <p:cSldViewPr snapToGrid="0">
      <p:cViewPr varScale="1">
        <p:scale>
          <a:sx n="101" d="100"/>
          <a:sy n="101" d="100"/>
        </p:scale>
        <p:origin x="126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9189" y="2021622"/>
            <a:ext cx="103117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b="1" dirty="0" smtClean="0"/>
              <a:t>Министерство </a:t>
            </a:r>
            <a:r>
              <a:rPr lang="bg-BG" sz="3200" b="1" dirty="0"/>
              <a:t>на регионалното развитие и благоустройството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08" y="431374"/>
            <a:ext cx="1864429" cy="1590248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68136" y="4310742"/>
            <a:ext cx="11530940" cy="117871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g-BG" sz="2800" b="1" dirty="0" smtClean="0"/>
              <a:t>Поддръжка </a:t>
            </a:r>
            <a:r>
              <a:rPr lang="bg-BG" sz="2800" b="1" dirty="0"/>
              <a:t>на </a:t>
            </a:r>
            <a:r>
              <a:rPr lang="bg-BG" sz="2800" b="1" dirty="0" smtClean="0"/>
              <a:t>републиканската </a:t>
            </a:r>
            <a:r>
              <a:rPr lang="bg-BG" sz="2800" b="1" dirty="0"/>
              <a:t>пътна мрежа </a:t>
            </a:r>
          </a:p>
          <a:p>
            <a:pPr algn="ctr"/>
            <a:endParaRPr lang="bg-BG" sz="2800" b="1" dirty="0" smtClean="0"/>
          </a:p>
          <a:p>
            <a:endParaRPr lang="bg-BG" dirty="0"/>
          </a:p>
        </p:txBody>
      </p:sp>
      <p:sp>
        <p:nvSpPr>
          <p:cNvPr id="5" name="Rectangle 4"/>
          <p:cNvSpPr/>
          <p:nvPr/>
        </p:nvSpPr>
        <p:spPr>
          <a:xfrm>
            <a:off x="5112333" y="5714402"/>
            <a:ext cx="204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dirty="0" smtClean="0"/>
              <a:t>Ноември </a:t>
            </a:r>
            <a:r>
              <a:rPr lang="bg-BG" dirty="0"/>
              <a:t>2021г. </a:t>
            </a:r>
          </a:p>
        </p:txBody>
      </p:sp>
    </p:spTree>
    <p:extLst>
      <p:ext uri="{BB962C8B-B14F-4D97-AF65-F5344CB8AC3E}">
        <p14:creationId xmlns:p14="http://schemas.microsoft.com/office/powerpoint/2010/main" val="285786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8343" y="349745"/>
            <a:ext cx="1169125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 обекта с пълно съвпадение в дължината на отсечката:</a:t>
            </a:r>
          </a:p>
          <a:p>
            <a:endParaRPr lang="bg-BG" sz="2400" dirty="0" smtClean="0"/>
          </a:p>
          <a:p>
            <a:endParaRPr lang="bg-BG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dirty="0" smtClean="0"/>
              <a:t>Обща прогнозна стойност за основен ремонт през декември 2018 г. : </a:t>
            </a:r>
            <a:endParaRPr lang="bg-BG" sz="2400" b="1" dirty="0"/>
          </a:p>
          <a:p>
            <a:r>
              <a:rPr lang="bg-BG" sz="2400" b="1" dirty="0" smtClean="0"/>
              <a:t>																				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g-BG" sz="2400" dirty="0" smtClean="0"/>
          </a:p>
          <a:p>
            <a:endParaRPr lang="bg-BG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dirty="0" smtClean="0"/>
              <a:t>Обща стойност на договори за текущ ремонт през 2020 г. – 2021 г.: 													</a:t>
            </a:r>
            <a:r>
              <a:rPr lang="bg-BG" sz="2400" b="1" dirty="0" smtClean="0"/>
              <a:t>														</a:t>
            </a:r>
            <a:endParaRPr lang="bg-BG" sz="2400" b="1" dirty="0"/>
          </a:p>
          <a:p>
            <a:r>
              <a:rPr lang="bg-BG" sz="2400" b="1" dirty="0" smtClean="0"/>
              <a:t>	</a:t>
            </a:r>
            <a:endParaRPr lang="bg-BG" b="1" dirty="0"/>
          </a:p>
          <a:p>
            <a:r>
              <a:rPr lang="bg-BG" sz="2400" b="1" dirty="0" smtClean="0"/>
              <a:t>					</a:t>
            </a:r>
            <a:endParaRPr lang="bg-BG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b="1" dirty="0" smtClean="0"/>
              <a:t>Оскъпяване в размер на: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73134" y="5231070"/>
            <a:ext cx="7669382" cy="646331"/>
          </a:xfrm>
          <a:prstGeom prst="rect">
            <a:avLst/>
          </a:prstGeom>
          <a:noFill/>
          <a:ln w="889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g-BG" sz="3600" b="1" dirty="0" smtClean="0"/>
              <a:t>  </a:t>
            </a:r>
            <a:r>
              <a:rPr lang="bg-BG" sz="3600" b="1" dirty="0" smtClean="0">
                <a:solidFill>
                  <a:srgbClr val="FF0000"/>
                </a:solidFill>
              </a:rPr>
              <a:t>!!!</a:t>
            </a:r>
            <a:r>
              <a:rPr lang="bg-BG" sz="3600" b="1" dirty="0" smtClean="0"/>
              <a:t> Увеличение с близо 2,6 пъти</a:t>
            </a:r>
            <a:endParaRPr lang="bg-BG" sz="3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9231080" y="3518908"/>
            <a:ext cx="2612571" cy="6368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b="1" dirty="0" smtClean="0"/>
          </a:p>
          <a:p>
            <a:pPr algn="ctr"/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296 </a:t>
            </a:r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825 639 лв.</a:t>
            </a:r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bg-BG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4958443" y="4261644"/>
            <a:ext cx="2471058" cy="63681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b="1" dirty="0" smtClean="0"/>
          </a:p>
          <a:p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182 300 859 лв.</a:t>
            </a:r>
          </a:p>
          <a:p>
            <a:pPr algn="ctr"/>
            <a:endParaRPr lang="bg-BG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9231081" y="2071424"/>
            <a:ext cx="2612571" cy="6368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b="1" dirty="0" smtClean="0"/>
          </a:p>
          <a:p>
            <a:pPr algn="ctr"/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114 524 780 лв.</a:t>
            </a:r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9671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15687"/>
            <a:ext cx="116301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Разликата </a:t>
            </a:r>
            <a:r>
              <a:rPr lang="bg-BG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прогнозни стойности и по договори </a:t>
            </a:r>
          </a:p>
          <a:p>
            <a:pPr algn="ctr"/>
            <a:r>
              <a:rPr lang="bg-BG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76 пътни обекта в лошо състояние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1338" y="1815379"/>
            <a:ext cx="817082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/>
              <a:t>Обща прогнозна стойност за </a:t>
            </a:r>
            <a:r>
              <a:rPr lang="bg-BG" sz="2400" b="1" u="sng" dirty="0" smtClean="0"/>
              <a:t>основни ремонти </a:t>
            </a:r>
            <a:r>
              <a:rPr lang="bg-BG" sz="2400" dirty="0" smtClean="0"/>
              <a:t>:</a:t>
            </a:r>
            <a:endParaRPr lang="bg-BG" sz="2400" b="1" u="sng" dirty="0" smtClean="0"/>
          </a:p>
          <a:p>
            <a:endParaRPr lang="bg-BG" sz="2400" b="1" u="sng" dirty="0" smtClean="0"/>
          </a:p>
          <a:p>
            <a:endParaRPr lang="bg-BG" sz="2400" b="1" u="sng" dirty="0"/>
          </a:p>
          <a:p>
            <a:endParaRPr lang="bg-BG" sz="2400" b="1" u="sng" dirty="0" smtClean="0"/>
          </a:p>
          <a:p>
            <a:endParaRPr lang="bg-BG" sz="2400" b="1" u="sng" dirty="0"/>
          </a:p>
          <a:p>
            <a:endParaRPr lang="bg-BG" sz="2400" b="1" u="sng" dirty="0" smtClean="0"/>
          </a:p>
          <a:p>
            <a:endParaRPr lang="bg-BG" sz="2400" b="1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/>
              <a:t>Възложени </a:t>
            </a:r>
            <a:r>
              <a:rPr lang="bg-BG" sz="2400" b="1" u="sng" dirty="0" smtClean="0"/>
              <a:t>текущи</a:t>
            </a:r>
            <a:r>
              <a:rPr lang="bg-BG" sz="2400" b="1" dirty="0" smtClean="0"/>
              <a:t> </a:t>
            </a:r>
            <a:r>
              <a:rPr lang="bg-BG" sz="2400" dirty="0" smtClean="0"/>
              <a:t>ремонти за:</a:t>
            </a:r>
            <a:endParaRPr lang="bg-BG" sz="2400" b="1" u="sng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bg-BG" sz="2400" b="1" u="sng" dirty="0" smtClean="0"/>
          </a:p>
          <a:p>
            <a:endParaRPr lang="bg-BG" sz="2400" b="1" u="sng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/>
              <a:t>За по-малко от две години оскъпяването е:</a:t>
            </a:r>
            <a:endParaRPr lang="bg-BG" sz="2400" b="1" u="sng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59401" y="2966663"/>
            <a:ext cx="8320385" cy="646331"/>
          </a:xfrm>
          <a:prstGeom prst="rect">
            <a:avLst/>
          </a:prstGeom>
          <a:noFill/>
          <a:ln w="889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g-BG" sz="3600" b="1" dirty="0" smtClean="0"/>
              <a:t>  </a:t>
            </a:r>
            <a:r>
              <a:rPr lang="bg-BG" sz="3600" b="1" dirty="0" smtClean="0">
                <a:solidFill>
                  <a:srgbClr val="FF0000"/>
                </a:solidFill>
              </a:rPr>
              <a:t>!!!</a:t>
            </a:r>
            <a:r>
              <a:rPr lang="bg-BG" sz="3600" b="1" dirty="0" smtClean="0"/>
              <a:t> Увеличението е близо 2,6 пъти</a:t>
            </a:r>
            <a:endParaRPr lang="bg-BG" sz="3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8698049" y="1588893"/>
            <a:ext cx="2612571" cy="6368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b="1" dirty="0" smtClean="0"/>
          </a:p>
          <a:p>
            <a:pPr algn="ctr"/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369 125 482 лв.</a:t>
            </a:r>
            <a:endParaRPr lang="bg-BG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bg-BG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6019594" y="4150106"/>
            <a:ext cx="2612571" cy="6368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b="1" dirty="0" smtClean="0"/>
          </a:p>
          <a:p>
            <a:pPr algn="ctr"/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956 035 000 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лв</a:t>
            </a:r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bg-BG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bg-BG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7796904" y="5209394"/>
            <a:ext cx="2471058" cy="63681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2400" b="1" dirty="0" smtClean="0"/>
          </a:p>
          <a:p>
            <a:r>
              <a:rPr lang="bg-BG" sz="2400" b="1" dirty="0"/>
              <a:t>586 909 518 </a:t>
            </a:r>
            <a:r>
              <a:rPr lang="bg-BG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лв</a:t>
            </a:r>
            <a:r>
              <a:rPr lang="bg-B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3187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7056" y="1885262"/>
            <a:ext cx="106986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dirty="0" smtClean="0"/>
              <a:t>Злоупотреба с обществените поръчки за текущи ремонти;</a:t>
            </a:r>
          </a:p>
          <a:p>
            <a:endParaRPr lang="bg-BG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dirty="0" smtClean="0"/>
              <a:t>Значително оскъпяване;</a:t>
            </a:r>
          </a:p>
          <a:p>
            <a:endParaRPr lang="bg-BG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dirty="0" smtClean="0"/>
              <a:t>Без строителни книжа;</a:t>
            </a:r>
          </a:p>
          <a:p>
            <a:endParaRPr lang="bg-BG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dirty="0"/>
              <a:t>П</a:t>
            </a:r>
            <a:r>
              <a:rPr lang="bg-BG" sz="2400" dirty="0" smtClean="0"/>
              <a:t>о-кратки гаранционни срокове;</a:t>
            </a:r>
          </a:p>
          <a:p>
            <a:endParaRPr lang="bg-BG" sz="24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g-BG" sz="2400" dirty="0" smtClean="0"/>
              <a:t>Безконтролно усвояване на публични средства.</a:t>
            </a:r>
          </a:p>
          <a:p>
            <a:endParaRPr lang="bg-BG" dirty="0"/>
          </a:p>
        </p:txBody>
      </p:sp>
      <p:sp>
        <p:nvSpPr>
          <p:cNvPr id="3" name="Rectangle 2"/>
          <p:cNvSpPr/>
          <p:nvPr/>
        </p:nvSpPr>
        <p:spPr>
          <a:xfrm>
            <a:off x="1431090" y="449619"/>
            <a:ext cx="93105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g-BG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Дефектите на модела </a:t>
            </a:r>
          </a:p>
          <a:p>
            <a:pPr algn="ctr"/>
            <a:r>
              <a:rPr lang="bg-BG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„Превръщане </a:t>
            </a:r>
            <a:r>
              <a:rPr lang="bg-BG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основен ремонт в </a:t>
            </a:r>
            <a:r>
              <a:rPr lang="bg-BG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текущ“</a:t>
            </a:r>
            <a:endParaRPr lang="bg-BG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172" y="3077095"/>
            <a:ext cx="3315392" cy="331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2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448799">
            <a:off x="711124" y="1852892"/>
            <a:ext cx="106066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dirty="0" smtClean="0"/>
              <a:t/>
            </a:r>
            <a:br>
              <a:rPr lang="bg-BG" dirty="0" smtClean="0"/>
            </a:br>
            <a:r>
              <a:rPr lang="bg-BG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 на схемата ремонт на ремонта!</a:t>
            </a:r>
            <a:endParaRPr lang="bg-BG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6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4110" y="601300"/>
            <a:ext cx="10176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да спрем практиката ремонт на ремонта?</a:t>
            </a:r>
            <a:endParaRPr lang="bg-BG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5983" y="1253375"/>
            <a:ext cx="968344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400" dirty="0" smtClean="0"/>
              <a:t>Основен ремонт само с обществена поръчка;</a:t>
            </a:r>
          </a:p>
          <a:p>
            <a:endParaRPr lang="bg-B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400" dirty="0" smtClean="0"/>
              <a:t>Основен ремонт само с одобрен инвестиционен проект;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400" dirty="0"/>
              <a:t>Със строителни книжа; </a:t>
            </a:r>
            <a:endParaRPr lang="bg-BG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400" dirty="0" smtClean="0"/>
              <a:t>Приемане на работата по основен ремонт само с акт 16;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400" dirty="0" smtClean="0"/>
              <a:t>Основен ремонт с 10 години гаранция след акт 16;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400" dirty="0" smtClean="0"/>
              <a:t>Без оскъпяване;</a:t>
            </a:r>
          </a:p>
          <a:p>
            <a:endParaRPr lang="bg-B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g-BG" sz="2400" dirty="0" smtClean="0"/>
              <a:t>Контрол при усвояване на публични средства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 smtClean="0"/>
          </a:p>
          <a:p>
            <a:endParaRPr lang="bg-BG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g-BG" dirty="0"/>
          </a:p>
        </p:txBody>
      </p:sp>
      <p:grpSp>
        <p:nvGrpSpPr>
          <p:cNvPr id="13" name="Group 12"/>
          <p:cNvGrpSpPr/>
          <p:nvPr/>
        </p:nvGrpSpPr>
        <p:grpSpPr>
          <a:xfrm>
            <a:off x="9864057" y="1865738"/>
            <a:ext cx="2101733" cy="4525335"/>
            <a:chOff x="10029427" y="1875465"/>
            <a:chExt cx="2101733" cy="45253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9427" y="1875465"/>
              <a:ext cx="2101733" cy="2101733"/>
            </a:xfrm>
            <a:prstGeom prst="rect">
              <a:avLst/>
            </a:prstGeom>
          </p:spPr>
        </p:pic>
        <p:cxnSp>
          <p:nvCxnSpPr>
            <p:cNvPr id="10" name="Straight Connector 9"/>
            <p:cNvCxnSpPr>
              <a:stCxn id="8" idx="2"/>
            </p:cNvCxnSpPr>
            <p:nvPr/>
          </p:nvCxnSpPr>
          <p:spPr>
            <a:xfrm>
              <a:off x="11080294" y="3977198"/>
              <a:ext cx="0" cy="2423602"/>
            </a:xfrm>
            <a:prstGeom prst="line">
              <a:avLst/>
            </a:prstGeom>
            <a:ln w="1905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69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9512" y="3085605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bg-BG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Благодаря за вниманието!</a:t>
            </a:r>
            <a:endParaRPr lang="bg-BG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188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49" y="1186645"/>
            <a:ext cx="3374533" cy="4499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85564" y="6227387"/>
            <a:ext cx="10355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Път София – Пазарджик: Отсечката Ихтиман - Белово</a:t>
            </a:r>
            <a:endParaRPr lang="bg-B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66" y="1186645"/>
            <a:ext cx="3374533" cy="4499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270" y="1186645"/>
            <a:ext cx="3374533" cy="4499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844" y="265897"/>
            <a:ext cx="1185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Примери за основни ремонти, извършени като текущи!</a:t>
            </a:r>
          </a:p>
        </p:txBody>
      </p:sp>
    </p:spTree>
    <p:extLst>
      <p:ext uri="{BB962C8B-B14F-4D97-AF65-F5344CB8AC3E}">
        <p14:creationId xmlns:p14="http://schemas.microsoft.com/office/powerpoint/2010/main" val="31484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0935" y="6194738"/>
            <a:ext cx="451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Път </a:t>
            </a:r>
            <a:r>
              <a:rPr lang="bg-B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Самоков - Ихтиман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652" y="1234098"/>
            <a:ext cx="3373462" cy="44979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721" y="1265026"/>
            <a:ext cx="3353603" cy="4471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5" y="1234098"/>
            <a:ext cx="3373461" cy="4497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807" y="315773"/>
            <a:ext cx="1185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Примери за основни ремонти, извършени като текущи!</a:t>
            </a:r>
          </a:p>
        </p:txBody>
      </p:sp>
    </p:spTree>
    <p:extLst>
      <p:ext uri="{BB962C8B-B14F-4D97-AF65-F5344CB8AC3E}">
        <p14:creationId xmlns:p14="http://schemas.microsoft.com/office/powerpoint/2010/main" val="311618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9600" y="6168389"/>
            <a:ext cx="4562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Път Ханче Югово - Лъки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0" y="3693890"/>
            <a:ext cx="5069983" cy="2278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50" y="3664952"/>
            <a:ext cx="5134378" cy="2307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408" y="240005"/>
            <a:ext cx="1185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Примери за основни ремонти, извършени като текущи!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038" y="1049894"/>
            <a:ext cx="5382769" cy="24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2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l="5000" r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8606" y="504995"/>
            <a:ext cx="10716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Ремонтът на отсечката Чирпан – Ст. Загора, АМ „Тракия“</a:t>
            </a:r>
            <a:endParaRPr lang="bg-BG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047" y="1523010"/>
            <a:ext cx="1146001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/>
              <a:t>В доклада на АПИ от декември 2018 г., ремонтът е определен като </a:t>
            </a:r>
            <a:r>
              <a:rPr lang="bg-BG" sz="2400" b="1" u="sng" dirty="0" smtClean="0"/>
              <a:t>ОСНОВЕН</a:t>
            </a:r>
          </a:p>
          <a:p>
            <a:endParaRPr lang="bg-BG" sz="2400" b="1" u="sng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/>
              <a:t>Прогнозна стойност на основния ремонт: </a:t>
            </a:r>
            <a:r>
              <a:rPr lang="en-US" sz="2400" b="1" u="sng" dirty="0" smtClean="0"/>
              <a:t>95 000 000 </a:t>
            </a:r>
            <a:r>
              <a:rPr lang="bg-BG" sz="2400" b="1" u="sng" dirty="0" smtClean="0"/>
              <a:t>лв.</a:t>
            </a:r>
          </a:p>
          <a:p>
            <a:endParaRPr lang="bg-BG" sz="2400" b="1" u="sng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/>
              <a:t>През 2021 г. е извършен текущ ремонт за </a:t>
            </a:r>
            <a:r>
              <a:rPr lang="bg-BG" sz="2400" b="1" u="sng" dirty="0"/>
              <a:t>207 354 </a:t>
            </a:r>
            <a:r>
              <a:rPr lang="bg-BG" sz="2400" b="1" u="sng" dirty="0" smtClean="0"/>
              <a:t>016 лв.</a:t>
            </a:r>
          </a:p>
          <a:p>
            <a:endParaRPr lang="bg-BG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/>
              <a:t>Гаранционният срок по сключените договори за текущ ремонт: </a:t>
            </a:r>
          </a:p>
          <a:p>
            <a:pPr marL="342900" indent="-342900">
              <a:buFontTx/>
              <a:buChar char="-"/>
            </a:pPr>
            <a:r>
              <a:rPr lang="bg-BG" sz="2400" dirty="0" smtClean="0"/>
              <a:t>За дупки ……. </a:t>
            </a:r>
            <a:r>
              <a:rPr lang="bg-BG" sz="2400" b="1" dirty="0" smtClean="0"/>
              <a:t>6 месеца</a:t>
            </a:r>
            <a:r>
              <a:rPr lang="bg-BG" sz="24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bg-BG" sz="2400" dirty="0" smtClean="0"/>
              <a:t>За подложка ……. </a:t>
            </a:r>
            <a:r>
              <a:rPr lang="bg-BG" sz="2400" b="1" dirty="0" smtClean="0"/>
              <a:t>2 години</a:t>
            </a:r>
            <a:r>
              <a:rPr lang="bg-BG" sz="24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bg-BG" sz="2400" dirty="0" smtClean="0"/>
              <a:t>За асфалт ……… </a:t>
            </a:r>
            <a:r>
              <a:rPr lang="bg-BG" sz="2400" b="1" dirty="0" smtClean="0"/>
              <a:t>3 години</a:t>
            </a:r>
            <a:r>
              <a:rPr lang="bg-BG" sz="2400" dirty="0" smtClean="0"/>
              <a:t>. </a:t>
            </a:r>
          </a:p>
          <a:p>
            <a:endParaRPr lang="bg-BG" sz="2400" b="1" u="sng" dirty="0"/>
          </a:p>
          <a:p>
            <a:r>
              <a:rPr lang="bg-BG" sz="2400" dirty="0" smtClean="0"/>
              <a:t>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74745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64482" y="162981"/>
            <a:ext cx="11206129" cy="5892781"/>
            <a:chOff x="464482" y="162981"/>
            <a:chExt cx="11206129" cy="5892781"/>
          </a:xfrm>
        </p:grpSpPr>
        <p:grpSp>
          <p:nvGrpSpPr>
            <p:cNvPr id="26" name="Group 25"/>
            <p:cNvGrpSpPr/>
            <p:nvPr/>
          </p:nvGrpSpPr>
          <p:grpSpPr>
            <a:xfrm>
              <a:off x="464482" y="162981"/>
              <a:ext cx="11206129" cy="5892781"/>
              <a:chOff x="517236" y="162981"/>
              <a:chExt cx="11206129" cy="5892781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564682" y="162981"/>
                <a:ext cx="2660142" cy="994202"/>
                <a:chOff x="4057650" y="249382"/>
                <a:chExt cx="3014662" cy="1140032"/>
              </a:xfrm>
            </p:grpSpPr>
            <p:pic>
              <p:nvPicPr>
                <p:cNvPr id="3" name="Picture 2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5699" y="420370"/>
                  <a:ext cx="989564" cy="798056"/>
                </a:xfrm>
                <a:prstGeom prst="rect">
                  <a:avLst/>
                </a:prstGeom>
              </p:spPr>
            </p:pic>
            <p:sp>
              <p:nvSpPr>
                <p:cNvPr id="5" name="Frame 4"/>
                <p:cNvSpPr/>
                <p:nvPr/>
              </p:nvSpPr>
              <p:spPr>
                <a:xfrm>
                  <a:off x="4057650" y="249382"/>
                  <a:ext cx="2938463" cy="1140032"/>
                </a:xfrm>
                <a:prstGeom prst="frame">
                  <a:avLst/>
                </a:prstGeom>
                <a:solidFill>
                  <a:srgbClr val="119CE3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g-BG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5275263" y="420370"/>
                  <a:ext cx="179704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g-BG" sz="4800" b="1" dirty="0" smtClean="0">
                      <a:solidFill>
                        <a:srgbClr val="119CE3"/>
                      </a:solidFill>
                    </a:rPr>
                    <a:t>АПИ</a:t>
                  </a:r>
                  <a:endParaRPr lang="bg-BG" sz="4800" b="1" dirty="0">
                    <a:solidFill>
                      <a:srgbClr val="119CE3"/>
                    </a:solidFill>
                  </a:endParaRPr>
                </a:p>
              </p:txBody>
            </p:sp>
          </p:grpSp>
          <p:cxnSp>
            <p:nvCxnSpPr>
              <p:cNvPr id="10" name="Straight Arrow Connector 9"/>
              <p:cNvCxnSpPr/>
              <p:nvPr/>
            </p:nvCxnSpPr>
            <p:spPr>
              <a:xfrm flipH="1">
                <a:off x="5861133" y="1212028"/>
                <a:ext cx="2383" cy="581072"/>
              </a:xfrm>
              <a:prstGeom prst="straightConnector1">
                <a:avLst/>
              </a:prstGeom>
              <a:ln w="82550" cmpd="sng">
                <a:solidFill>
                  <a:srgbClr val="119CE3"/>
                </a:solidFill>
                <a:headEnd w="lg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21"/>
              <p:cNvGrpSpPr/>
              <p:nvPr/>
            </p:nvGrpSpPr>
            <p:grpSpPr>
              <a:xfrm>
                <a:off x="4013395" y="1816591"/>
                <a:ext cx="3695475" cy="756743"/>
                <a:chOff x="6237703" y="484908"/>
                <a:chExt cx="4720446" cy="1149174"/>
              </a:xfrm>
            </p:grpSpPr>
            <p:sp>
              <p:nvSpPr>
                <p:cNvPr id="23" name="Flowchart: Process 22"/>
                <p:cNvSpPr/>
                <p:nvPr/>
              </p:nvSpPr>
              <p:spPr>
                <a:xfrm>
                  <a:off x="6286113" y="568194"/>
                  <a:ext cx="4623626" cy="913765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bg-BG"/>
                </a:p>
              </p:txBody>
            </p:sp>
            <p:pic>
              <p:nvPicPr>
                <p:cNvPr id="24" name="Picture 2" descr="Автомагистрали ЕАД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37703" y="484908"/>
                  <a:ext cx="4720446" cy="1149174"/>
                </a:xfrm>
                <a:prstGeom prst="rect">
                  <a:avLst/>
                </a:prstGeom>
                <a:solidFill>
                  <a:srgbClr val="1E662F"/>
                </a:solidFill>
              </p:spPr>
            </p:pic>
          </p:grpSp>
          <p:cxnSp>
            <p:nvCxnSpPr>
              <p:cNvPr id="27" name="Straight Arrow Connector 26"/>
              <p:cNvCxnSpPr/>
              <p:nvPr/>
            </p:nvCxnSpPr>
            <p:spPr>
              <a:xfrm flipH="1">
                <a:off x="5858750" y="2628179"/>
                <a:ext cx="2382" cy="573723"/>
              </a:xfrm>
              <a:prstGeom prst="straightConnector1">
                <a:avLst/>
              </a:prstGeom>
              <a:ln w="82550" cmpd="sng">
                <a:solidFill>
                  <a:srgbClr val="1E662F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2038351" y="3266046"/>
                <a:ext cx="8190871" cy="12174"/>
              </a:xfrm>
              <a:prstGeom prst="line">
                <a:avLst/>
              </a:prstGeom>
              <a:ln w="88900">
                <a:solidFill>
                  <a:srgbClr val="1E66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Arrow Connector 1024"/>
              <p:cNvCxnSpPr>
                <a:endCxn id="64" idx="0"/>
              </p:cNvCxnSpPr>
              <p:nvPr/>
            </p:nvCxnSpPr>
            <p:spPr>
              <a:xfrm flipH="1">
                <a:off x="4375304" y="3273908"/>
                <a:ext cx="14244" cy="1836529"/>
              </a:xfrm>
              <a:prstGeom prst="straightConnector1">
                <a:avLst/>
              </a:prstGeom>
              <a:ln w="88900">
                <a:solidFill>
                  <a:srgbClr val="1E662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2" name="Rectangle 1031"/>
              <p:cNvSpPr/>
              <p:nvPr/>
            </p:nvSpPr>
            <p:spPr>
              <a:xfrm>
                <a:off x="8640196" y="4000688"/>
                <a:ext cx="3083169" cy="945325"/>
              </a:xfrm>
              <a:prstGeom prst="rect">
                <a:avLst/>
              </a:prstGeom>
              <a:ln w="88900">
                <a:solidFill>
                  <a:srgbClr val="1E662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700" b="1" dirty="0"/>
                  <a:t>„Европейски пътища“ АД</a:t>
                </a:r>
              </a:p>
              <a:p>
                <a:pPr algn="ctr"/>
                <a:r>
                  <a:rPr lang="en-US" sz="1700" b="1" u="sng" dirty="0" smtClean="0"/>
                  <a:t>62 383 126 </a:t>
                </a:r>
                <a:r>
                  <a:rPr lang="bg-BG" sz="1700" b="1" u="sng" dirty="0" smtClean="0"/>
                  <a:t>лв. с ДДС</a:t>
                </a:r>
                <a:endParaRPr lang="bg-BG" sz="1700" b="1" u="sng" dirty="0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6307720" y="5110437"/>
                <a:ext cx="3083169" cy="945325"/>
              </a:xfrm>
              <a:prstGeom prst="rect">
                <a:avLst/>
              </a:prstGeom>
              <a:ln w="88900">
                <a:solidFill>
                  <a:srgbClr val="1E662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700" b="1" dirty="0" smtClean="0"/>
                  <a:t>„ОРС-Инфраструктура“ ООД</a:t>
                </a:r>
                <a:endParaRPr lang="bg-BG" sz="1700" b="1" dirty="0"/>
              </a:p>
              <a:p>
                <a:pPr algn="ctr"/>
                <a:r>
                  <a:rPr lang="bg-BG" sz="1700" b="1" u="sng" dirty="0" smtClean="0"/>
                  <a:t>1</a:t>
                </a:r>
                <a:r>
                  <a:rPr lang="en-US" sz="1700" b="1" u="sng" dirty="0" smtClean="0"/>
                  <a:t>6</a:t>
                </a:r>
                <a:r>
                  <a:rPr lang="bg-BG" sz="1700" b="1" u="sng" dirty="0" smtClean="0"/>
                  <a:t> </a:t>
                </a:r>
                <a:r>
                  <a:rPr lang="en-US" sz="1700" b="1" u="sng" dirty="0" smtClean="0"/>
                  <a:t>611</a:t>
                </a:r>
                <a:r>
                  <a:rPr lang="bg-BG" sz="1700" b="1" u="sng" dirty="0" smtClean="0"/>
                  <a:t> </a:t>
                </a:r>
                <a:r>
                  <a:rPr lang="en-US" sz="1700" b="1" u="sng" dirty="0" smtClean="0"/>
                  <a:t>002</a:t>
                </a:r>
                <a:r>
                  <a:rPr lang="bg-BG" sz="1700" b="1" u="sng" dirty="0" smtClean="0"/>
                  <a:t> лв. с ДДС</a:t>
                </a:r>
                <a:endParaRPr lang="bg-BG" sz="1700" b="1" u="sng" dirty="0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833719" y="5110437"/>
                <a:ext cx="3083169" cy="945325"/>
              </a:xfrm>
              <a:prstGeom prst="rect">
                <a:avLst/>
              </a:prstGeom>
              <a:ln w="88900">
                <a:solidFill>
                  <a:srgbClr val="1E662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700" b="1" dirty="0" smtClean="0"/>
                  <a:t>„ИСА 2000“ ЕООД</a:t>
                </a:r>
                <a:endParaRPr lang="bg-BG" sz="1700" b="1" dirty="0"/>
              </a:p>
              <a:p>
                <a:pPr algn="ctr"/>
                <a:r>
                  <a:rPr lang="en-US" sz="1700" b="1" u="sng" dirty="0" smtClean="0"/>
                  <a:t>27 381 593 </a:t>
                </a:r>
                <a:r>
                  <a:rPr lang="bg-BG" sz="1700" b="1" u="sng" dirty="0" smtClean="0"/>
                  <a:t>лв. с ДДС</a:t>
                </a:r>
                <a:endParaRPr lang="bg-BG" sz="1700" b="1" u="sng" dirty="0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517236" y="4000687"/>
                <a:ext cx="3083169" cy="945325"/>
              </a:xfrm>
              <a:prstGeom prst="rect">
                <a:avLst/>
              </a:prstGeom>
              <a:ln w="88900">
                <a:solidFill>
                  <a:srgbClr val="1E662F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bg-BG" sz="1700" b="1" dirty="0" smtClean="0"/>
                  <a:t>„Автомагистрали –Черно море“ </a:t>
                </a:r>
                <a:r>
                  <a:rPr lang="bg-BG" sz="1700" b="1" dirty="0"/>
                  <a:t>АД</a:t>
                </a:r>
              </a:p>
              <a:p>
                <a:pPr algn="ctr"/>
                <a:r>
                  <a:rPr lang="en-US" sz="1700" b="1" u="sng" dirty="0" smtClean="0"/>
                  <a:t>65 612 000 </a:t>
                </a:r>
                <a:r>
                  <a:rPr lang="bg-BG" sz="1700" b="1" u="sng" dirty="0" smtClean="0"/>
                  <a:t>лв. с ДДС</a:t>
                </a:r>
                <a:endParaRPr lang="bg-BG" sz="1700" b="1" u="sng" dirty="0"/>
              </a:p>
            </p:txBody>
          </p:sp>
          <p:cxnSp>
            <p:nvCxnSpPr>
              <p:cNvPr id="67" name="Straight Arrow Connector 66"/>
              <p:cNvCxnSpPr/>
              <p:nvPr/>
            </p:nvCxnSpPr>
            <p:spPr>
              <a:xfrm flipH="1">
                <a:off x="2077815" y="3270104"/>
                <a:ext cx="55" cy="697919"/>
              </a:xfrm>
              <a:prstGeom prst="straightConnector1">
                <a:avLst/>
              </a:prstGeom>
              <a:ln w="88900">
                <a:solidFill>
                  <a:srgbClr val="1E662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 flipH="1">
                <a:off x="10180032" y="3297685"/>
                <a:ext cx="1748" cy="703002"/>
              </a:xfrm>
              <a:prstGeom prst="straightConnector1">
                <a:avLst/>
              </a:prstGeom>
              <a:ln w="88900">
                <a:solidFill>
                  <a:srgbClr val="1E662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>
                <a:endCxn id="57" idx="0"/>
              </p:cNvCxnSpPr>
              <p:nvPr/>
            </p:nvCxnSpPr>
            <p:spPr>
              <a:xfrm>
                <a:off x="7844144" y="3270104"/>
                <a:ext cx="5161" cy="1840333"/>
              </a:xfrm>
              <a:prstGeom prst="straightConnector1">
                <a:avLst/>
              </a:prstGeom>
              <a:ln w="88900">
                <a:solidFill>
                  <a:srgbClr val="1E662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TextBox 3"/>
            <p:cNvSpPr txBox="1"/>
            <p:nvPr/>
          </p:nvSpPr>
          <p:spPr>
            <a:xfrm>
              <a:off x="6153664" y="1285366"/>
              <a:ext cx="1728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b="1" dirty="0" smtClean="0"/>
                <a:t>59 160 000 лв.</a:t>
              </a:r>
              <a:endParaRPr lang="bg-BG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166488" y="2710019"/>
              <a:ext cx="17283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g-BG" b="1" dirty="0" smtClean="0"/>
                <a:t>95 000 000 лв.</a:t>
              </a:r>
              <a:endParaRPr lang="bg-BG" b="1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953821" y="3286435"/>
              <a:ext cx="1624" cy="681588"/>
            </a:xfrm>
            <a:prstGeom prst="straightConnector1">
              <a:avLst/>
            </a:prstGeom>
            <a:ln w="88900">
              <a:solidFill>
                <a:srgbClr val="1E662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511928" y="4000687"/>
              <a:ext cx="3083169" cy="945325"/>
            </a:xfrm>
            <a:prstGeom prst="rect">
              <a:avLst/>
            </a:prstGeom>
            <a:ln w="88900">
              <a:solidFill>
                <a:srgbClr val="1E662F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g-BG" sz="1700" b="1" dirty="0" smtClean="0"/>
                <a:t>Маркировка, знаци и ограничителни с-ми</a:t>
              </a:r>
            </a:p>
            <a:p>
              <a:pPr algn="ctr"/>
              <a:r>
                <a:rPr lang="en-US" sz="1700" b="1" u="sng" dirty="0" smtClean="0"/>
                <a:t>35 366 295 </a:t>
              </a:r>
              <a:r>
                <a:rPr lang="bg-BG" sz="1700" b="1" u="sng" dirty="0" smtClean="0"/>
                <a:t>лв. с ДДС</a:t>
              </a:r>
              <a:endParaRPr lang="bg-BG" sz="1700" b="1" u="sng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2125689" y="6192949"/>
            <a:ext cx="7656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ДОГОВОРИ ЗА ОБЩО 207</a:t>
            </a:r>
            <a:r>
              <a:rPr lang="bg-BG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354 016 лв.</a:t>
            </a:r>
          </a:p>
        </p:txBody>
      </p:sp>
    </p:spTree>
    <p:extLst>
      <p:ext uri="{BB962C8B-B14F-4D97-AF65-F5344CB8AC3E}">
        <p14:creationId xmlns:p14="http://schemas.microsoft.com/office/powerpoint/2010/main" val="1623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40470" y="98949"/>
            <a:ext cx="8616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Практики при пътища в лошо състояние </a:t>
            </a:r>
            <a:endParaRPr lang="bg-BG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472069" y="1268256"/>
            <a:ext cx="9153261" cy="3118642"/>
            <a:chOff x="326752" y="1963887"/>
            <a:chExt cx="11571974" cy="3859819"/>
          </a:xfrm>
        </p:grpSpPr>
        <p:grpSp>
          <p:nvGrpSpPr>
            <p:cNvPr id="14" name="Group 13"/>
            <p:cNvGrpSpPr/>
            <p:nvPr/>
          </p:nvGrpSpPr>
          <p:grpSpPr>
            <a:xfrm>
              <a:off x="4434594" y="3092497"/>
              <a:ext cx="3782008" cy="1295871"/>
              <a:chOff x="4694433" y="2989386"/>
              <a:chExt cx="3782008" cy="1295871"/>
            </a:xfrm>
          </p:grpSpPr>
          <p:sp>
            <p:nvSpPr>
              <p:cNvPr id="7" name="Striped Right Arrow 6"/>
              <p:cNvSpPr/>
              <p:nvPr/>
            </p:nvSpPr>
            <p:spPr>
              <a:xfrm>
                <a:off x="4694433" y="2989386"/>
                <a:ext cx="3782008" cy="1295871"/>
              </a:xfrm>
              <a:prstGeom prst="stripedRightArrow">
                <a:avLst/>
              </a:prstGeom>
              <a:solidFill>
                <a:schemeClr val="bg1"/>
              </a:solidFill>
              <a:ln w="889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 sz="28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919057" y="3291210"/>
                <a:ext cx="35573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g-BG" sz="2400" b="1" dirty="0" smtClean="0">
                    <a:solidFill>
                      <a:srgbClr val="0070C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Преобразуване</a:t>
                </a:r>
                <a:r>
                  <a:rPr lang="bg-BG" sz="2400" dirty="0" smtClean="0">
                    <a:solidFill>
                      <a:srgbClr val="0070C0"/>
                    </a:solidFill>
                  </a:rPr>
                  <a:t> </a:t>
                </a:r>
                <a:endParaRPr lang="bg-BG" sz="2400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326752" y="2051808"/>
              <a:ext cx="4587214" cy="3771898"/>
              <a:chOff x="811262" y="2057400"/>
              <a:chExt cx="4587214" cy="3771898"/>
            </a:xfrm>
          </p:grpSpPr>
          <p:sp>
            <p:nvSpPr>
              <p:cNvPr id="6" name="Flowchart: Extract 5"/>
              <p:cNvSpPr/>
              <p:nvPr/>
            </p:nvSpPr>
            <p:spPr>
              <a:xfrm>
                <a:off x="811262" y="2057400"/>
                <a:ext cx="4587214" cy="3516922"/>
              </a:xfrm>
              <a:prstGeom prst="flowChartExtract">
                <a:avLst/>
              </a:prstGeom>
              <a:solidFill>
                <a:schemeClr val="bg1"/>
              </a:solidFill>
              <a:ln w="381000" cmpd="thickThin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85322" y="4000868"/>
                <a:ext cx="2880916" cy="1828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Основен  </a:t>
                </a:r>
                <a:endParaRPr lang="bg-BG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bg-BG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ремонт </a:t>
                </a:r>
                <a:endParaRPr lang="bg-BG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endParaRPr lang="bg-BG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756054" y="2409954"/>
                <a:ext cx="787870" cy="196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g-BG" sz="9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endParaRPr lang="bg-BG" sz="9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737230" y="1963887"/>
              <a:ext cx="4161496" cy="3741702"/>
              <a:chOff x="7772399" y="2057400"/>
              <a:chExt cx="4161496" cy="3741702"/>
            </a:xfrm>
          </p:grpSpPr>
          <p:sp>
            <p:nvSpPr>
              <p:cNvPr id="8" name="Flowchart: Extract 7"/>
              <p:cNvSpPr/>
              <p:nvPr/>
            </p:nvSpPr>
            <p:spPr>
              <a:xfrm rot="10800000">
                <a:off x="7772399" y="2057400"/>
                <a:ext cx="4161496" cy="3741702"/>
              </a:xfrm>
              <a:prstGeom prst="flowChartExtract">
                <a:avLst/>
              </a:prstGeom>
              <a:solidFill>
                <a:schemeClr val="bg1"/>
              </a:solidFill>
              <a:ln w="381000" cmpd="thickThin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bg-BG" sz="4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8604640" y="2145322"/>
                <a:ext cx="2497015" cy="2385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g-BG" sz="3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Текущ ремонт </a:t>
                </a:r>
                <a:endParaRPr lang="bg-BG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504332" y="3315787"/>
                <a:ext cx="787870" cy="196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g-BG" sz="9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endParaRPr lang="bg-BG" sz="9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6" name="TextBox 25"/>
          <p:cNvSpPr txBox="1"/>
          <p:nvPr/>
        </p:nvSpPr>
        <p:spPr>
          <a:xfrm>
            <a:off x="353247" y="4843319"/>
            <a:ext cx="11390906" cy="954107"/>
          </a:xfrm>
          <a:prstGeom prst="rect">
            <a:avLst/>
          </a:prstGeom>
          <a:noFill/>
          <a:ln w="88900" cmpd="sng">
            <a:solidFill>
              <a:srgbClr val="DE900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400" b="1" dirty="0" smtClean="0">
                <a:solidFill>
                  <a:srgbClr val="FF0000"/>
                </a:solidFill>
              </a:rPr>
              <a:t>!!!</a:t>
            </a:r>
            <a:r>
              <a:rPr lang="bg-BG" sz="2400" b="1" dirty="0" smtClean="0"/>
              <a:t> </a:t>
            </a:r>
            <a:r>
              <a:rPr lang="bg-BG" sz="2800" b="1" dirty="0" smtClean="0"/>
              <a:t>Пътищата в лошо състояние подлежат само на основен ремонт.</a:t>
            </a:r>
            <a:endParaRPr lang="bg-BG" sz="2800" b="1" dirty="0"/>
          </a:p>
        </p:txBody>
      </p:sp>
    </p:spTree>
    <p:extLst>
      <p:ext uri="{BB962C8B-B14F-4D97-AF65-F5344CB8AC3E}">
        <p14:creationId xmlns:p14="http://schemas.microsoft.com/office/powerpoint/2010/main" val="90210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7973" y="679052"/>
            <a:ext cx="81884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g-BG" sz="3200" b="1" u="sng" dirty="0" smtClean="0"/>
              <a:t>Рехабилитация и ремонти на пътища </a:t>
            </a:r>
          </a:p>
          <a:p>
            <a:pPr algn="ctr"/>
            <a:r>
              <a:rPr lang="bg-BG" sz="3200" b="1" u="sng" dirty="0" smtClean="0"/>
              <a:t>в лошо състояние </a:t>
            </a:r>
            <a:endParaRPr lang="bg-BG" sz="3200" b="1" u="sng" dirty="0"/>
          </a:p>
        </p:txBody>
      </p:sp>
      <p:pic>
        <p:nvPicPr>
          <p:cNvPr id="1028" name="Picture 4" descr="File:Under construction icon-yellow.svg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3" y="679052"/>
            <a:ext cx="1978936" cy="163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8457" y="2351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g-BG" dirty="0"/>
          </a:p>
        </p:txBody>
      </p:sp>
      <p:sp>
        <p:nvSpPr>
          <p:cNvPr id="9" name="TextBox 8"/>
          <p:cNvSpPr txBox="1"/>
          <p:nvPr/>
        </p:nvSpPr>
        <p:spPr>
          <a:xfrm>
            <a:off x="607566" y="2774958"/>
            <a:ext cx="11354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u="sng" dirty="0" smtClean="0"/>
              <a:t>За основен ремонт са необходими:</a:t>
            </a:r>
            <a:r>
              <a:rPr lang="bg-BG" sz="2400" b="1" dirty="0"/>
              <a:t> </a:t>
            </a:r>
            <a:r>
              <a:rPr lang="bg-BG" sz="2400" dirty="0" smtClean="0"/>
              <a:t>одобрен</a:t>
            </a:r>
            <a:r>
              <a:rPr lang="bg-BG" sz="2400" b="1" dirty="0" smtClean="0"/>
              <a:t> инвестиционен </a:t>
            </a:r>
            <a:r>
              <a:rPr lang="bg-BG" sz="2400" dirty="0" smtClean="0"/>
              <a:t>проект, издадено РС, избран надзор, </a:t>
            </a:r>
            <a:r>
              <a:rPr lang="bg-BG" sz="2400" dirty="0"/>
              <a:t>акт </a:t>
            </a:r>
            <a:r>
              <a:rPr lang="bg-BG" sz="2400" dirty="0" smtClean="0"/>
              <a:t>16, </a:t>
            </a:r>
            <a:r>
              <a:rPr lang="bg-BG" sz="2400" dirty="0"/>
              <a:t>гаранции</a:t>
            </a:r>
            <a:r>
              <a:rPr lang="en-US" sz="2400" dirty="0" smtClean="0"/>
              <a:t> (</a:t>
            </a:r>
            <a:r>
              <a:rPr lang="bg-BG" sz="2400" dirty="0" smtClean="0"/>
              <a:t>10 години</a:t>
            </a:r>
            <a:r>
              <a:rPr lang="en-US" sz="2400" dirty="0" smtClean="0"/>
              <a:t>)</a:t>
            </a:r>
            <a:r>
              <a:rPr lang="bg-BG" sz="24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989" y="3883139"/>
            <a:ext cx="11373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400" b="1" u="sng" dirty="0" smtClean="0"/>
              <a:t>За текущ ремонт са необходими:</a:t>
            </a:r>
            <a:r>
              <a:rPr lang="bg-BG" sz="2400" dirty="0" smtClean="0"/>
              <a:t> без одобрен инвестиционен проект, без издадено РС, без надзор, без акт 16, минимални гаранции </a:t>
            </a:r>
            <a:r>
              <a:rPr lang="en-US" sz="2400" dirty="0" smtClean="0"/>
              <a:t>(</a:t>
            </a:r>
            <a:r>
              <a:rPr lang="bg-BG" sz="2400" dirty="0" smtClean="0"/>
              <a:t>от 6 месеца до 3 години</a:t>
            </a:r>
            <a:r>
              <a:rPr lang="en-US" sz="2400" dirty="0" smtClean="0"/>
              <a:t>)</a:t>
            </a:r>
            <a:r>
              <a:rPr lang="bg-BG" sz="2400" dirty="0" smtClean="0"/>
              <a:t>. 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64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249" y="2182957"/>
            <a:ext cx="11338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g-BG" sz="2400" dirty="0" smtClean="0"/>
              <a:t>Доклад на АПИ </a:t>
            </a:r>
            <a:r>
              <a:rPr lang="en-US" sz="2400" dirty="0" smtClean="0"/>
              <a:t>(</a:t>
            </a:r>
            <a:r>
              <a:rPr lang="bg-BG" dirty="0" smtClean="0"/>
              <a:t>декември 2018 г.</a:t>
            </a:r>
            <a:r>
              <a:rPr lang="en-US" sz="2400" dirty="0" smtClean="0"/>
              <a:t>)</a:t>
            </a:r>
            <a:r>
              <a:rPr lang="bg-BG" sz="2400" dirty="0" smtClean="0"/>
              <a:t> определя пътища или части от тях в лошо състояние.</a:t>
            </a:r>
            <a:endParaRPr lang="bg-BG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53249" y="3282731"/>
            <a:ext cx="11374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bg-BG" sz="2400" b="1" u="sng" dirty="0" smtClean="0"/>
              <a:t>76</a:t>
            </a:r>
            <a:r>
              <a:rPr lang="bg-BG" sz="2400" dirty="0" smtClean="0"/>
              <a:t> </a:t>
            </a:r>
            <a:r>
              <a:rPr lang="bg-BG" sz="2400" dirty="0"/>
              <a:t>обекта в лошо състояние </a:t>
            </a:r>
            <a:r>
              <a:rPr lang="bg-BG" sz="2400" dirty="0" smtClean="0"/>
              <a:t>са възложени като</a:t>
            </a:r>
            <a:r>
              <a:rPr lang="bg-BG" sz="2400" dirty="0"/>
              <a:t> </a:t>
            </a:r>
            <a:r>
              <a:rPr lang="bg-BG" sz="2400" b="1" u="sng" dirty="0" smtClean="0"/>
              <a:t>ТЕКУЩ РЕМОНТ</a:t>
            </a:r>
            <a:r>
              <a:rPr lang="bg-BG" sz="2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33627" y="782688"/>
            <a:ext cx="7577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g-BG" sz="3200" b="1" u="sng" dirty="0" smtClean="0"/>
              <a:t>Хронология на ремонтни дейности</a:t>
            </a:r>
            <a:endParaRPr lang="bg-BG" sz="32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353249" y="4126419"/>
            <a:ext cx="766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bg-BG" sz="2400" dirty="0" smtClean="0"/>
              <a:t>За </a:t>
            </a:r>
            <a:r>
              <a:rPr lang="bg-BG" sz="2400" b="1" u="sng" dirty="0" smtClean="0"/>
              <a:t>13 от тях </a:t>
            </a:r>
            <a:r>
              <a:rPr lang="bg-BG" sz="2400" dirty="0" smtClean="0"/>
              <a:t>има проекти за основен ремонт.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8615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2702</TotalTime>
  <Words>639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Hussein</dc:creator>
  <cp:lastModifiedBy>DANIELA GEORGIEVA GYURDZHEKLIEVA</cp:lastModifiedBy>
  <cp:revision>113</cp:revision>
  <dcterms:created xsi:type="dcterms:W3CDTF">2021-10-27T19:17:55Z</dcterms:created>
  <dcterms:modified xsi:type="dcterms:W3CDTF">2021-11-09T14:09:11Z</dcterms:modified>
</cp:coreProperties>
</file>